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p:restoredTop sz="74014"/>
  </p:normalViewPr>
  <p:slideViewPr>
    <p:cSldViewPr snapToGrid="0" snapToObjects="1">
      <p:cViewPr varScale="1">
        <p:scale>
          <a:sx n="93" d="100"/>
          <a:sy n="93" d="100"/>
        </p:scale>
        <p:origin x="1944"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5/13/20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Teams,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Teams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Teams REST API:</a:t>
            </a:r>
          </a:p>
          <a:p>
            <a:pPr marL="628650" lvl="1" indent="-171450">
              <a:buFont typeface="Arial" panose="020B0604020202020204" pitchFamily="34" charset="0"/>
              <a:buChar char="•"/>
            </a:pPr>
            <a:r>
              <a:rPr lang="en-US" dirty="0"/>
              <a:t>Teams only supports HTTPS for transport.</a:t>
            </a:r>
          </a:p>
          <a:p>
            <a:pPr marL="628650" lvl="1" indent="-171450">
              <a:buFont typeface="Arial" panose="020B0604020202020204" pitchFamily="34" charset="0"/>
              <a:buChar char="•"/>
            </a:pPr>
            <a:r>
              <a:rPr lang="en-US" dirty="0"/>
              <a:t>Teams supports GET, POST, PUT, and DELETE operations.</a:t>
            </a:r>
          </a:p>
          <a:p>
            <a:pPr marL="628650" lvl="1" indent="-171450">
              <a:buFont typeface="Arial" panose="020B0604020202020204" pitchFamily="34" charset="0"/>
              <a:buChar char="•"/>
            </a:pPr>
            <a:r>
              <a:rPr lang="en-US" dirty="0"/>
              <a:t>Teams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Teams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Teams API endpoints.</a:t>
            </a:r>
          </a:p>
          <a:p>
            <a:pPr marL="171450" lvl="0" indent="-171450">
              <a:buFont typeface="Arial" panose="020B0604020202020204" pitchFamily="34" charset="0"/>
              <a:buChar char="•"/>
            </a:pPr>
            <a:r>
              <a:rPr lang="en-US" dirty="0" err="1"/>
              <a:t>Webex</a:t>
            </a:r>
            <a:r>
              <a:rPr lang="en-US" dirty="0"/>
              <a:t> Teams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Teams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Teams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Teams uses a much more secure and scalable OAuth token mechanism.</a:t>
            </a:r>
          </a:p>
          <a:p>
            <a:pPr marL="171450" lvl="0" indent="-171450">
              <a:buFont typeface="Arial" panose="020B0604020202020204" pitchFamily="34" charset="0"/>
              <a:buChar char="•"/>
            </a:pPr>
            <a:r>
              <a:rPr lang="en-US" dirty="0" err="1"/>
              <a:t>Webex</a:t>
            </a:r>
            <a:r>
              <a:rPr lang="en-US" dirty="0"/>
              <a:t> Teams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Teams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Teams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a:t>
            </a:r>
            <a:r>
              <a:rPr lang="en-US" dirty="0" err="1"/>
              <a:t>cURL</a:t>
            </a:r>
            <a:r>
              <a:rPr lang="en-US" dirty="0"/>
              <a:t>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Teams client and see that we have two existing Teams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teams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Teams,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t>
            </a:r>
            <a:r>
              <a:rPr lang="en-US" dirty="0" err="1"/>
              <a:t>cURL</a:t>
            </a:r>
            <a:r>
              <a:rPr lang="en-US" dirty="0"/>
              <a:t> to create a new Teams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Teams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Teams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Teams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Teams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a:t>
            </a:r>
            <a:r>
              <a:rPr lang="en-US" b="0" dirty="0" err="1"/>
              <a:t>cURL</a:t>
            </a:r>
            <a:r>
              <a:rPr lang="en-US" b="0" dirty="0"/>
              <a:t> request and see that Teams sends us details about the room we just create.</a:t>
            </a:r>
          </a:p>
          <a:p>
            <a:endParaRPr lang="en-US" b="0" dirty="0"/>
          </a:p>
          <a:p>
            <a:r>
              <a:rPr lang="en-US" b="0" dirty="0"/>
              <a:t>When we switch back to </a:t>
            </a:r>
            <a:r>
              <a:rPr lang="en-US" b="0" dirty="0" err="1"/>
              <a:t>Webex</a:t>
            </a:r>
            <a:r>
              <a:rPr lang="en-US" b="0" dirty="0"/>
              <a:t> teams,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a:t>
            </a:r>
            <a:r>
              <a:rPr lang="en-US" dirty="0" err="1"/>
              <a:t>cURL</a:t>
            </a:r>
            <a:r>
              <a:rPr lang="en-US" dirty="0"/>
              <a:t>,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Teams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Teams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any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Teams rooms.</a:t>
            </a:r>
          </a:p>
          <a:p>
            <a:endParaRPr lang="en-US" dirty="0"/>
          </a:p>
          <a:p>
            <a:r>
              <a:rPr lang="en-US" dirty="0"/>
              <a:t>We then run our code and get back a bunch of data.</a:t>
            </a:r>
          </a:p>
          <a:p>
            <a:endParaRPr lang="en-US" dirty="0"/>
          </a:p>
          <a:p>
            <a:r>
              <a:rPr lang="en-US" dirty="0"/>
              <a:t>The first room in the response has the title of the room we created with </a:t>
            </a:r>
            <a:r>
              <a:rPr lang="en-US" dirty="0" err="1"/>
              <a:t>cURL</a:t>
            </a:r>
            <a:r>
              <a:rPr lang="en-US" dirty="0"/>
              <a:t> (</a:t>
            </a:r>
            <a:r>
              <a:rPr lang="en-US" b="1" dirty="0"/>
              <a:t>New </a:t>
            </a:r>
            <a:r>
              <a:rPr lang="en-US" b="1" dirty="0" err="1"/>
              <a:t>cURL</a:t>
            </a:r>
            <a:r>
              <a:rPr lang="en-US" b="1" dirty="0"/>
              <a:t>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Teams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Teams,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Teams,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Teams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Teams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Teams client again to see there are still no messages.</a:t>
            </a:r>
          </a:p>
          <a:p>
            <a:endParaRPr lang="en-US" dirty="0"/>
          </a:p>
          <a:p>
            <a:r>
              <a:rPr lang="en-US" dirty="0"/>
              <a:t>Then, we run our code and see both a 200 OK response plus details about the Teams message we just sent to our new room.</a:t>
            </a:r>
          </a:p>
          <a:p>
            <a:endParaRPr lang="en-US" dirty="0"/>
          </a:p>
          <a:p>
            <a:r>
              <a:rPr lang="en-US" dirty="0"/>
              <a:t>When we switch back to Teams,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Teams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with the -o option,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and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the raw token here but it’s, in my opinion, </a:t>
            </a:r>
            <a:r>
              <a:rPr lang="en-US" b="0" i="1" dirty="0"/>
              <a:t>way</a:t>
            </a:r>
            <a:r>
              <a:rPr lang="en-US" b="0" i="0" dirty="0"/>
              <a:t> too long to type.</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just about the same as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color-coding,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 </a:t>
            </a:r>
            <a:r>
              <a:rPr lang="en-US" b="0" i="0" dirty="0" err="1"/>
              <a:t>ython</a:t>
            </a:r>
            <a:r>
              <a:rPr lang="en-US" b="0" i="0" dirty="0"/>
              <a:t>.</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me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a:t>
            </a:r>
            <a:r>
              <a:rPr lang="en-US" b="0" dirty="0" err="1"/>
              <a:t>cURL</a:t>
            </a:r>
            <a:r>
              <a:rPr lang="en-US" b="0" dirty="0"/>
              <a:t>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 so we see the response headers.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err="1"/>
              <a:t>Everyworked</a:t>
            </a:r>
            <a:r>
              <a:rPr lang="en-US" dirty="0"/>
              <a:t>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use the </a:t>
            </a:r>
            <a:r>
              <a:rPr lang="en-US" b="1" dirty="0" err="1"/>
              <a:t>requests.post</a:t>
            </a:r>
            <a:r>
              <a:rPr lang="en-US" b="1" dirty="0"/>
              <a:t>()</a:t>
            </a:r>
            <a:r>
              <a:rPr lang="en-US" b="0" dirty="0"/>
              <a:t> function to send the request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three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returns a much more human and computer 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a:t>
            </a:r>
            <a:r>
              <a:rPr lang="en-US" dirty="0" err="1"/>
              <a:t>cURL</a:t>
            </a:r>
            <a:r>
              <a:rPr lang="en-US" dirty="0"/>
              <a:t>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6.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api.ciscospark.com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self-signed certificates (insecure SSL)</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childTnLst>
                          </p:cTn>
                        </p:par>
                        <p:par>
                          <p:cTn id="35" fill="hold">
                            <p:stCondLst>
                              <p:cond delay="500"/>
                            </p:stCondLst>
                            <p:childTnLst>
                              <p:par>
                                <p:cTn id="36" presetID="22" presetClass="entr" presetSubtype="8"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115887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25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250"/>
                                        <p:tgtEl>
                                          <p:spTgt spid="13"/>
                                        </p:tgtEl>
                                      </p:cBhvr>
                                    </p:animEffect>
                                  </p:childTnLst>
                                </p:cTn>
                              </p:par>
                            </p:childTnLst>
                          </p:cTn>
                        </p:par>
                        <p:par>
                          <p:cTn id="56" fill="hold">
                            <p:stCondLst>
                              <p:cond delay="1250"/>
                            </p:stCondLst>
                            <p:childTnLst>
                              <p:par>
                                <p:cTn id="57" presetID="9" presetClass="entr" presetSubtype="0" fill="hold" nodeType="afterEffect">
                                  <p:stCondLst>
                                    <p:cond delay="100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4" y="2309906"/>
            <a:ext cx="602090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par>
                          <p:cTn id="48" fill="hold">
                            <p:stCondLst>
                              <p:cond delay="500"/>
                            </p:stCondLst>
                            <p:childTnLst>
                              <p:par>
                                <p:cTn id="49" presetID="22" presetClass="entr" presetSubtype="8" fill="hold" grpId="0"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1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dissolv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dissolve">
                                      <p:cBhvr>
                                        <p:cTn id="23" dur="500"/>
                                        <p:tgtEl>
                                          <p:spTgt spid="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dissolv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dissolve">
                                      <p:cBhvr>
                                        <p:cTn id="31" dur="500"/>
                                        <p:tgtEl>
                                          <p:spTgt spid="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dissolv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dissolve">
                                      <p:cBhvr>
                                        <p:cTn id="39" dur="500"/>
                                        <p:tgtEl>
                                          <p:spTgt spid="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dissolve">
                                      <p:cBhvr>
                                        <p:cTn id="42" dur="500"/>
                                        <p:tgtEl>
                                          <p:spTgt spid="9">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dissolve">
                                      <p:cBhvr>
                                        <p:cTn id="45" dur="500"/>
                                        <p:tgtEl>
                                          <p:spTgt spid="9">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dissolve">
                                      <p:cBhvr>
                                        <p:cTn id="4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par>
                          <p:cTn id="51" fill="hold">
                            <p:stCondLst>
                              <p:cond delay="1500"/>
                            </p:stCondLst>
                            <p:childTnLst>
                              <p:par>
                                <p:cTn id="52" presetID="22" presetClass="entr" presetSubtype="8" fill="hold" grpId="0" nodeType="after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update the URL for DNAC</a:t>
            </a:r>
          </a:p>
          <a:p>
            <a:r>
              <a:rPr lang="en-US" sz="2400" dirty="0"/>
              <a:t>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64140"/>
            <a:ext cx="12664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47287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779455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3129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43742"/>
            <a:ext cx="571978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909878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1000"/>
                                        <p:tgtEl>
                                          <p:spTgt spid="14"/>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pic>
        <p:nvPicPr>
          <p:cNvPr id="8" name="Picture 7" descr="A close up of a sign&#10;&#10;Description automatically generated">
            <a:extLst>
              <a:ext uri="{FF2B5EF4-FFF2-40B4-BE49-F238E27FC236}">
                <a16:creationId xmlns:a16="http://schemas.microsoft.com/office/drawing/2014/main" id="{1967DB92-2CA2-4542-8835-E8EBE400FD7B}"/>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895850"/>
          </a:xfrm>
        </p:spPr>
        <p:txBody>
          <a:bodyPr>
            <a:normAutofit lnSpcReduction="10000"/>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devnetuser</a:t>
            </a:r>
            <a:r>
              <a:rPr lang="en-US" b="1" i="1" dirty="0">
                <a:solidFill>
                  <a:srgbClr val="FFFF00"/>
                </a:solidFill>
              </a:rPr>
              <a:t>', 'Cisco123!')</a:t>
            </a:r>
          </a:p>
          <a:p>
            <a:pPr marL="457200" lvl="1" indent="0">
              <a:buNone/>
            </a:pPr>
            <a:r>
              <a:rPr lang="en-US" b="1" i="1" dirty="0">
                <a:solidFill>
                  <a:srgbClr val="FFFF00"/>
                </a:solidFill>
              </a:rPr>
              <a:t>response = </a:t>
            </a:r>
            <a:r>
              <a:rPr lang="en-US" b="1" i="1" dirty="0" err="1">
                <a:solidFill>
                  <a:srgbClr val="FFFF00"/>
                </a:solidFill>
              </a:rPr>
              <a:t>requests.post</a:t>
            </a:r>
            <a:r>
              <a:rPr lang="en-US" b="1" i="1" dirty="0">
                <a:solidFill>
                  <a:srgbClr val="FFFF00"/>
                </a:solidFill>
              </a:rPr>
              <a:t>(</a:t>
            </a:r>
            <a:r>
              <a:rPr lang="en-US" b="1" i="1" dirty="0" err="1">
                <a:solidFill>
                  <a:srgbClr val="FFFF00"/>
                </a:solidFill>
              </a:rPr>
              <a:t>auth_url</a:t>
            </a:r>
            <a:r>
              <a:rPr lang="en-US" b="1" i="1" dirty="0">
                <a:solidFill>
                  <a:srgbClr val="FFFF00"/>
                </a:solidFill>
              </a:rPr>
              <a:t>, headers=headers, auth=</a:t>
            </a:r>
            <a:r>
              <a:rPr lang="en-US" b="1" i="1" dirty="0" err="1">
                <a:solidFill>
                  <a:srgbClr val="FFFF00"/>
                </a:solidFill>
              </a:rPr>
              <a:t>auth_data</a:t>
            </a:r>
            <a:r>
              <a:rPr lang="en-US" b="1" i="1" dirty="0">
                <a:solidFill>
                  <a:srgbClr val="FFFF00"/>
                </a:solidFill>
              </a:rPr>
              <a:t>)</a:t>
            </a:r>
            <a:endParaRPr lang="en-US" b="1" i="1" dirty="0"/>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display the session token</a:t>
            </a:r>
          </a:p>
          <a:p>
            <a:pPr marL="457200" lvl="1" indent="0">
              <a:buNone/>
            </a:pPr>
            <a:endParaRPr lang="en-US" b="1" i="1" dirty="0"/>
          </a:p>
          <a:p>
            <a:r>
              <a:rPr lang="en-US" dirty="0"/>
              <a:t>Step 2 – Store the session token in a variable</a:t>
            </a:r>
          </a:p>
          <a:p>
            <a:pPr marL="457200" lvl="1" indent="0">
              <a:buNone/>
            </a:pPr>
            <a:r>
              <a:rPr lang="en-US" b="1" i="1" dirty="0">
                <a:solidFill>
                  <a:srgbClr val="FFFF00"/>
                </a:solidFill>
              </a:rPr>
              <a:t>token = {'X-Auth-Token':</a:t>
            </a:r>
            <a:r>
              <a:rPr lang="en-US" b="1" i="1" dirty="0" err="1">
                <a:solidFill>
                  <a:srgbClr val="FFFF00"/>
                </a:solidFill>
              </a:rPr>
              <a:t>response.json</a:t>
            </a:r>
            <a:r>
              <a:rPr lang="en-US" b="1" i="1" dirty="0">
                <a:solidFill>
                  <a:srgbClr val="FFFF00"/>
                </a:solidFill>
              </a:rPr>
              <a:t>()['Token']}</a:t>
            </a:r>
          </a:p>
          <a:p>
            <a:pPr marL="457200" lvl="1" indent="0">
              <a:buNone/>
            </a:pPr>
            <a:r>
              <a:rPr lang="en-US" b="1" i="1" dirty="0" err="1">
                <a:solidFill>
                  <a:srgbClr val="FFFF00"/>
                </a:solidFill>
              </a:rPr>
              <a:t>headers.update</a:t>
            </a:r>
            <a:r>
              <a:rPr lang="en-US" b="1" i="1" dirty="0">
                <a:solidFill>
                  <a:srgbClr val="FFFF00"/>
                </a:solidFill>
              </a:rPr>
              <a:t>(token)</a:t>
            </a:r>
          </a:p>
          <a:p>
            <a:pPr marL="457200" lvl="1" indent="0">
              <a:buNone/>
            </a:pPr>
            <a:r>
              <a:rPr lang="en-US" b="1" i="1" dirty="0">
                <a:solidFill>
                  <a:srgbClr val="FFFF00"/>
                </a:solidFill>
              </a:rPr>
              <a:t>print(headers) </a:t>
            </a:r>
            <a:r>
              <a:rPr lang="en-US" b="1" i="1" dirty="0"/>
              <a:t># display the updated headers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12284</TotalTime>
  <Words>19092</Words>
  <Application>Microsoft Macintosh PowerPoint</Application>
  <PresentationFormat>Widescreen</PresentationFormat>
  <Paragraphs>1806</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402</cp:revision>
  <dcterms:created xsi:type="dcterms:W3CDTF">2020-02-11T00:22:44Z</dcterms:created>
  <dcterms:modified xsi:type="dcterms:W3CDTF">2020-05-14T19:45:33Z</dcterms:modified>
</cp:coreProperties>
</file>